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7" r:id="rId3"/>
    <p:sldId id="258" r:id="rId4"/>
    <p:sldId id="269" r:id="rId5"/>
    <p:sldId id="270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71" autoAdjust="0"/>
  </p:normalViewPr>
  <p:slideViewPr>
    <p:cSldViewPr>
      <p:cViewPr>
        <p:scale>
          <a:sx n="85" d="100"/>
          <a:sy n="85" d="100"/>
        </p:scale>
        <p:origin x="-936" y="-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852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148072C-818B-4E1D-98BF-70929568CB5A}" type="datetimeFigureOut">
              <a:rPr lang="en-US" smtClean="0"/>
              <a:t>12/13/2018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8259751-DB1A-41FA-BCE4-6D27B038304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200400"/>
            <a:ext cx="8183880" cy="24353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b="1" dirty="0" smtClean="0">
                <a:latin typeface="Broadway" pitchFamily="82" charset="0"/>
              </a:rPr>
              <a:t>KỸ NĂNG GIAO TIẾP</a:t>
            </a:r>
            <a:endParaRPr lang="en-US" sz="6000" b="1" dirty="0">
              <a:latin typeface="Broadway" pitchFamily="82" charset="0"/>
            </a:endParaRPr>
          </a:p>
        </p:txBody>
      </p:sp>
      <p:pic>
        <p:nvPicPr>
          <p:cNvPr id="1028" name="Picture 4" descr="C:\Users\HP\Desktop\tải xuố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57200"/>
            <a:ext cx="83058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144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1295400"/>
            <a:ext cx="8534400" cy="1219200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6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BÀI:</a:t>
            </a:r>
          </a:p>
          <a:p>
            <a:pPr algn="ctr">
              <a:spcBef>
                <a:spcPct val="0"/>
              </a:spcBef>
            </a:pPr>
            <a:r>
              <a:rPr lang="en-US" sz="6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KỸ NĂNG NGHE HIỂU</a:t>
            </a:r>
            <a:endParaRPr lang="en-US" sz="60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  <a:prstGeom prst="rect">
            <a:avLst/>
          </a:prstGeom>
        </p:spPr>
        <p:txBody>
          <a:bodyPr/>
          <a:lstStyle/>
          <a:p>
            <a:fld id="{165D116D-0906-4D98-BB11-2E821E141193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600200" y="2971800"/>
            <a:ext cx="6096000" cy="76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: 4 </a:t>
            </a:r>
            <a:r>
              <a:rPr lang="en-US" sz="2800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tiết</a:t>
            </a:r>
            <a:endParaRPr lang="en-US" sz="28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57200" y="5486400"/>
            <a:ext cx="8077200" cy="60960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PHẠM THỊ LÊ CHI- ĐT: 0909.450.818 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50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05800" cy="495300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800" b="1" i="1" u="sng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i="1" u="sng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b="1" i="1" u="sng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b="1" i="1" u="sng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endParaRPr lang="en-US" sz="28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rào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cản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vi-VN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hương phá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800" b="1" i="1" u="sng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i="1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800" b="1" i="1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u="sng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800" b="1" i="1" u="sng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thuyết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huống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2800" dirty="0">
              <a:solidFill>
                <a:srgbClr val="000099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3</a:t>
            </a:fld>
            <a:endParaRPr lang="en-US"/>
          </a:p>
        </p:txBody>
      </p:sp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723900" y="1524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MỤC TIÊU BÀI 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4785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05800" cy="495300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b="1" i="1" u="sng" dirty="0" err="1" smtClean="0">
                <a:solidFill>
                  <a:srgbClr val="000099"/>
                </a:solidFill>
                <a:latin typeface="Times New Roman" pitchFamily="18" charset="0"/>
                <a:cs typeface="Times New Roman" panose="02020603050405020304" pitchFamily="18" charset="0"/>
              </a:rPr>
              <a:t>Về</a:t>
            </a:r>
            <a:r>
              <a:rPr lang="en-US" b="1" i="1" u="sng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u="sng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b="1" i="1" u="sng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u="sng" dirty="0" err="1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b="1" i="1" u="sng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lắng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4</a:t>
            </a:fld>
            <a:endParaRPr lang="en-US"/>
          </a:p>
        </p:txBody>
      </p:sp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723900" y="1524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MỤC TIÊU BÀI 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9829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huấn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7782691"/>
              </p:ext>
            </p:extLst>
          </p:nvPr>
        </p:nvGraphicFramePr>
        <p:xfrm>
          <a:off x="457200" y="2057398"/>
          <a:ext cx="8229600" cy="3870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2133600"/>
                <a:gridCol w="4724400"/>
              </a:tblGrid>
              <a:tr h="709654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Các</a:t>
                      </a:r>
                      <a:r>
                        <a:rPr lang="en-US" sz="3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3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năng</a:t>
                      </a:r>
                      <a:endParaRPr 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Số</a:t>
                      </a:r>
                      <a:r>
                        <a:rPr lang="en-US" sz="3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năm</a:t>
                      </a:r>
                      <a:r>
                        <a:rPr lang="en-US" sz="3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huấn</a:t>
                      </a:r>
                      <a:r>
                        <a:rPr lang="en-US" sz="3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luyện</a:t>
                      </a:r>
                      <a:endParaRPr 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Cường</a:t>
                      </a:r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độ</a:t>
                      </a:r>
                      <a:r>
                        <a:rPr lang="en-US" sz="3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sử</a:t>
                      </a:r>
                      <a:r>
                        <a:rPr lang="en-US" sz="3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dụng</a:t>
                      </a:r>
                      <a:r>
                        <a:rPr lang="en-US" sz="3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trong</a:t>
                      </a:r>
                      <a:r>
                        <a:rPr lang="en-US" sz="3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cuộc</a:t>
                      </a:r>
                      <a:r>
                        <a:rPr lang="en-US" sz="3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sống</a:t>
                      </a:r>
                      <a:r>
                        <a:rPr lang="en-US" sz="3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trưởng</a:t>
                      </a:r>
                      <a:r>
                        <a:rPr lang="en-US" sz="3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thành</a:t>
                      </a:r>
                      <a:endParaRPr 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5517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Viết</a:t>
                      </a:r>
                      <a:endParaRPr 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Ít</a:t>
                      </a:r>
                      <a:endParaRPr 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5517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Đọc</a:t>
                      </a:r>
                      <a:endParaRPr 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Thỉnh</a:t>
                      </a:r>
                      <a:r>
                        <a:rPr lang="en-US" sz="3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thoảng</a:t>
                      </a:r>
                      <a:endParaRPr 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5517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Nói</a:t>
                      </a:r>
                      <a:endParaRPr 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Khá</a:t>
                      </a:r>
                      <a:r>
                        <a:rPr lang="en-US" sz="3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nhiều</a:t>
                      </a:r>
                      <a:endParaRPr 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5517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Nghe</a:t>
                      </a:r>
                      <a:endParaRPr 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Rất</a:t>
                      </a:r>
                      <a:r>
                        <a:rPr lang="en-US" sz="3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nhiều</a:t>
                      </a:r>
                      <a:endParaRPr lang="en-US" sz="3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7284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501123" cy="4953000"/>
          </a:xfrm>
        </p:spPr>
        <p:txBody>
          <a:bodyPr>
            <a:noAutofit/>
          </a:bodyPr>
          <a:lstStyle/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NGHE VÀ HIỂU CÓ HIỆU QUẢ</a:t>
            </a:r>
            <a:endParaRPr lang="en-US" sz="28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TẦM QUAN TRỌNG CỦA VIỆC NGHE HIỂU CÓ HIỆU QUẢ</a:t>
            </a:r>
            <a:endParaRPr lang="en-US" sz="28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NHỮNG RÀO CẢN ĐỐI VỚI VIỆC NGHE HIỂU CÓ HIỆU QUẢ</a:t>
            </a:r>
            <a:endParaRPr lang="en-US" sz="28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28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CÁC PHƯƠNG PHÁP NGHE HIỂU CÓ HIỆU QUẢ</a:t>
            </a:r>
            <a:endParaRPr lang="en-US" sz="2800" dirty="0" smtClean="0">
              <a:solidFill>
                <a:srgbClr val="00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spcBef>
                <a:spcPts val="0"/>
              </a:spcBef>
            </a:pPr>
            <a:endParaRPr lang="en-US" sz="2800" dirty="0">
              <a:solidFill>
                <a:srgbClr val="000099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6</a:t>
            </a:fld>
            <a:endParaRPr lang="en-US"/>
          </a:p>
        </p:txBody>
      </p:sp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723900" y="1524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en-US" sz="4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KẾT CẤU BÀI</a:t>
            </a:r>
            <a:endParaRPr kumimoji="0" lang="en-US" sz="44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81028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2994" y="1327150"/>
            <a:ext cx="8077201" cy="4953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“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tiếng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tai,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nhận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tai ý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nói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.” 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(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GS.Nguyễn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Lân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điển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ngữ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Việt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Nam, tr. 1249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)</a:t>
            </a:r>
          </a:p>
          <a:p>
            <a:endParaRPr lang="en-US" sz="2800" dirty="0">
              <a:solidFill>
                <a:srgbClr val="000099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7</a:t>
            </a:fld>
            <a:endParaRPr lang="en-US"/>
          </a:p>
        </p:txBody>
      </p:sp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pic>
        <p:nvPicPr>
          <p:cNvPr id="1026" name="Picture 2" descr="http://terryodell.com/wp-content/uploads/2013/09/ear-clip-art-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3200400"/>
            <a:ext cx="24003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50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99" y="1219200"/>
            <a:ext cx="8077201" cy="495300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Trong</a:t>
            </a:r>
            <a:r>
              <a:rPr lang="en-US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giao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tiếp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tùy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vào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hoàn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cảnh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cụ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sẽ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mức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độ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khác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nhau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:</a:t>
            </a:r>
          </a:p>
          <a:p>
            <a:pPr lvl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Không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endParaRPr lang="en-US" dirty="0">
              <a:solidFill>
                <a:srgbClr val="000099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giả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vờ</a:t>
            </a:r>
            <a:endParaRPr lang="en-US" dirty="0">
              <a:solidFill>
                <a:srgbClr val="000099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chọn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lọc</a:t>
            </a:r>
            <a:endParaRPr lang="en-US" dirty="0">
              <a:solidFill>
                <a:srgbClr val="000099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chăm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chú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/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lắng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endParaRPr lang="en-US" dirty="0">
              <a:solidFill>
                <a:srgbClr val="000099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hiểu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hiệu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quả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/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thấu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cảm</a:t>
            </a:r>
            <a:r>
              <a:rPr lang="en-US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*</a:t>
            </a:r>
            <a:endParaRPr lang="en-US" dirty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8</a:t>
            </a:fld>
            <a:endParaRPr lang="en-US"/>
          </a:p>
        </p:txBody>
      </p:sp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</p:spTree>
    <p:extLst>
      <p:ext uri="{BB962C8B-B14F-4D97-AF65-F5344CB8AC3E}">
        <p14:creationId xmlns:p14="http://schemas.microsoft.com/office/powerpoint/2010/main" val="213780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3074" name="Picture 2" descr="http://image.slidesharecdn.com/kynanglangnghetamviet-140210020816-phpapp02/95/k-nng-lng-nghe-15-638.jpg?cb=139201829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316" y="1461510"/>
            <a:ext cx="6076950" cy="456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Group 14"/>
          <p:cNvGrpSpPr/>
          <p:nvPr/>
        </p:nvGrpSpPr>
        <p:grpSpPr>
          <a:xfrm>
            <a:off x="1905000" y="2819400"/>
            <a:ext cx="4272582" cy="3048000"/>
            <a:chOff x="1905000" y="2819400"/>
            <a:chExt cx="4272582" cy="3048000"/>
          </a:xfrm>
        </p:grpSpPr>
        <p:sp>
          <p:nvSpPr>
            <p:cNvPr id="3" name="Rounded Rectangle 2"/>
            <p:cNvSpPr/>
            <p:nvPr/>
          </p:nvSpPr>
          <p:spPr>
            <a:xfrm>
              <a:off x="1905000" y="5486400"/>
              <a:ext cx="1955037" cy="3810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KHÔNG NGHE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2438400" y="4876800"/>
              <a:ext cx="1955037" cy="3810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NGHE GIẢ VỜ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2966418" y="4114800"/>
              <a:ext cx="2062782" cy="5334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NGHE CÓ CHỌN LỌC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581400" y="3429000"/>
              <a:ext cx="2062782" cy="5334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NGHE CHĂM CHÚ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4114800" y="2819400"/>
              <a:ext cx="2062782" cy="457200"/>
            </a:xfrm>
            <a:prstGeom prst="round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THẤU CẢM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857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797876" y="1333572"/>
            <a:ext cx="25138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Không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endParaRPr lang="en-US" sz="2800" b="1" dirty="0">
              <a:solidFill>
                <a:srgbClr val="0033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6" name="Picture 8" descr="http://sohanews2.vcmedia.vn/k:2013/sinh-vien-ngu-trong-lop-soha.vn-9d471/gan-50-sinh-vien-mot-so-truong-ky-thuat-khong-tot-nghiep-dung-h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29" y="2047364"/>
            <a:ext cx="3677685" cy="2363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4724401" y="2047364"/>
            <a:ext cx="388619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180340" algn="l"/>
                <a:tab pos="360045" algn="l"/>
              </a:tabLst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Phớt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lờ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thoại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mình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thèm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bỏ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ngoài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tai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tất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99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52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2058" name="Picture 10" descr="http://www.traitim.com.vn/wp-content/uploads/2013/01/17113-lo-8bf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0011" y="1754084"/>
            <a:ext cx="428625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647356" y="1198984"/>
            <a:ext cx="360531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giả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vờ</a:t>
            </a:r>
            <a:endParaRPr lang="en-US" sz="2800" b="1" dirty="0">
              <a:solidFill>
                <a:srgbClr val="0033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193162" y="4903118"/>
            <a:ext cx="542683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Vẫn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nhìn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rất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chăm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chú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thoại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đáp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ta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cử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chỉ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lời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nói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nhưng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chúng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ta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đang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nghĩ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điều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gì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khác</a:t>
            </a:r>
            <a:endParaRPr lang="en-US" sz="2800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70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768329" y="1370304"/>
            <a:ext cx="3228769" cy="5642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lnSpc>
                <a:spcPct val="12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chọn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lọc</a:t>
            </a:r>
            <a:endParaRPr lang="en-US" sz="2800" b="1" dirty="0">
              <a:solidFill>
                <a:srgbClr val="0033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109065" y="2067141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tabLst>
                <a:tab pos="180340" algn="l"/>
                <a:tab pos="360045" algn="l"/>
              </a:tabLst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Chỉ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phần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thông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tin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đối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thoại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lúc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thấy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thấy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cần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thiết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lúc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bỏ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nghĩ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việc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99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8" name="Picture 4" descr="http://lis.edu.vn/wp-content/uploads/2015/06/lang-ngh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26" y="2514600"/>
            <a:ext cx="3573517" cy="275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251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2052" name="Picture 4" descr="http://wallstreetenglish.edu.vn/files/images/image-site/blog/businessman-shouting-through-megaphone-23-2147511376%20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380" y="2022398"/>
            <a:ext cx="3414325" cy="2317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679186" y="1420362"/>
            <a:ext cx="46987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chăm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chú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/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lắng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endParaRPr lang="en-US" sz="2800" b="1" dirty="0">
              <a:solidFill>
                <a:srgbClr val="0033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752393" y="1943582"/>
            <a:ext cx="3934407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180340" algn="l"/>
                <a:tab pos="360045" algn="l"/>
              </a:tabLst>
            </a:pP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chú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ý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sức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lực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vào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việc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nhưng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vì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thụ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nên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vẫn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chưa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đạt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0099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74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679186" y="1420362"/>
            <a:ext cx="57374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hiệu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quả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/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thấu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cảm</a:t>
            </a:r>
            <a:endParaRPr lang="en-US" sz="2800" b="1" dirty="0">
              <a:solidFill>
                <a:srgbClr val="0033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8" name="Picture 2" descr="http://best.edu.vn/Upload/CKFinder/images/ideaswitch%20-%20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426185"/>
            <a:ext cx="1704975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024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999" y="1219200"/>
            <a:ext cx="8077201" cy="4953000"/>
          </a:xfrm>
        </p:spPr>
        <p:txBody>
          <a:bodyPr>
            <a:noAutofit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hiểu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hiệu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quả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/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thấu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cảm</a:t>
            </a:r>
            <a:r>
              <a:rPr lang="en-US" sz="2800" b="1" dirty="0">
                <a:solidFill>
                  <a:srgbClr val="0033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C0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*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sự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hiểu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biết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đầy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đủ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sâu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sắc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người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tin,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thông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tin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được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truyền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thể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ứng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xử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mang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lại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bản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thân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xã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hội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tai,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hơn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mắt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bằng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trái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tim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khối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óc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mình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en-US" sz="2800" dirty="0" err="1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chủ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động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tích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cực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góp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nâng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hiệu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quá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giao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vì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vậy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nghe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thấu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cảm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vai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trò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đặc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biệt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quan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trọng</a:t>
            </a:r>
            <a:r>
              <a:rPr lang="en-US" sz="2800" dirty="0">
                <a:solidFill>
                  <a:srgbClr val="000099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 lvl="0">
              <a:buFont typeface="Wingdings" panose="05000000000000000000" pitchFamily="2" charset="2"/>
              <a:buChar char="ü"/>
            </a:pPr>
            <a:endParaRPr lang="en-US" sz="2800" dirty="0">
              <a:solidFill>
                <a:srgbClr val="C0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D116D-0906-4D98-BB11-2E821E141193}" type="slidenum">
              <a:rPr lang="en-US" smtClean="0"/>
              <a:pPr/>
              <a:t>15</a:t>
            </a:fld>
            <a:endParaRPr lang="en-US"/>
          </a:p>
        </p:txBody>
      </p:sp>
      <p:grpSp>
        <p:nvGrpSpPr>
          <p:cNvPr id="4" name="Group 14"/>
          <p:cNvGrpSpPr/>
          <p:nvPr/>
        </p:nvGrpSpPr>
        <p:grpSpPr>
          <a:xfrm>
            <a:off x="228601" y="152400"/>
            <a:ext cx="9448800" cy="914400"/>
            <a:chOff x="228600" y="152400"/>
            <a:chExt cx="9448800" cy="914400"/>
          </a:xfrm>
        </p:grpSpPr>
        <p:grpSp>
          <p:nvGrpSpPr>
            <p:cNvPr id="5" name="Group 5"/>
            <p:cNvGrpSpPr/>
            <p:nvPr/>
          </p:nvGrpSpPr>
          <p:grpSpPr>
            <a:xfrm>
              <a:off x="228600" y="152400"/>
              <a:ext cx="8653522" cy="914400"/>
              <a:chOff x="1881166" y="2979016"/>
              <a:chExt cx="10333808" cy="914400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2166918" y="3131416"/>
                <a:ext cx="642942" cy="453734"/>
              </a:xfrm>
              <a:prstGeom prst="rect">
                <a:avLst/>
              </a:prstGeom>
              <a:gradFill flip="none" rotWithShape="1">
                <a:gsLst>
                  <a:gs pos="0">
                    <a:srgbClr val="FFCF01"/>
                  </a:gs>
                  <a:gs pos="25000">
                    <a:srgbClr val="FFC000"/>
                  </a:gs>
                  <a:gs pos="75000">
                    <a:srgbClr val="FFFF00"/>
                  </a:gs>
                  <a:gs pos="100000">
                    <a:srgbClr val="FFFF99"/>
                  </a:gs>
                </a:gsLst>
                <a:lin ang="0" scaled="1"/>
                <a:tileRect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 bwMode="auto">
              <a:xfrm>
                <a:off x="2381232" y="3513712"/>
                <a:ext cx="571504" cy="357190"/>
              </a:xfrm>
              <a:prstGeom prst="rect">
                <a:avLst/>
              </a:prstGeom>
              <a:gradFill>
                <a:gsLst>
                  <a:gs pos="0">
                    <a:schemeClr val="tx2">
                      <a:lumMod val="60000"/>
                      <a:lumOff val="40000"/>
                    </a:schemeClr>
                  </a:gs>
                  <a:gs pos="25000">
                    <a:srgbClr val="3333CC"/>
                  </a:gs>
                  <a:gs pos="75000">
                    <a:srgbClr val="0000CC"/>
                  </a:gs>
                  <a:gs pos="100000">
                    <a:srgbClr val="005CBF"/>
                  </a:gs>
                </a:gsLst>
                <a:lin ang="10800000" scaled="0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1" name="Straight Connector 10"/>
              <p:cNvCxnSpPr/>
              <p:nvPr/>
            </p:nvCxnSpPr>
            <p:spPr bwMode="auto">
              <a:xfrm rot="16200000" flipH="1">
                <a:off x="2068496" y="3436216"/>
                <a:ext cx="914400" cy="0"/>
              </a:xfrm>
              <a:prstGeom prst="line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  <p:sp>
            <p:nvSpPr>
              <p:cNvPr id="12" name="Rectangle 11"/>
              <p:cNvSpPr/>
              <p:nvPr/>
            </p:nvSpPr>
            <p:spPr bwMode="auto">
              <a:xfrm>
                <a:off x="1881167" y="3370836"/>
                <a:ext cx="571503" cy="357190"/>
              </a:xfrm>
              <a:prstGeom prst="rect">
                <a:avLst/>
              </a:prstGeom>
              <a:gradFill>
                <a:gsLst>
                  <a:gs pos="0">
                    <a:srgbClr val="FFCCCC"/>
                  </a:gs>
                  <a:gs pos="25000">
                    <a:srgbClr val="FF9999"/>
                  </a:gs>
                  <a:gs pos="75000">
                    <a:srgbClr val="FF5050"/>
                  </a:gs>
                  <a:gs pos="100000">
                    <a:schemeClr val="accent2">
                      <a:lumMod val="40000"/>
                      <a:lumOff val="60000"/>
                    </a:schemeClr>
                  </a:gs>
                </a:gsLst>
                <a:lin ang="0" scaled="1"/>
              </a:gradFill>
              <a:ln w="9525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  <p:txBody>
              <a:bodyPr vert="horz" wrap="non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2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ahoma" pitchFamily="34" charset="0"/>
                </a:endParaRPr>
              </a:p>
            </p:txBody>
          </p:sp>
          <p:cxnSp>
            <p:nvCxnSpPr>
              <p:cNvPr id="13" name="Straight Connector 12"/>
              <p:cNvCxnSpPr/>
              <p:nvPr/>
            </p:nvCxnSpPr>
            <p:spPr bwMode="auto">
              <a:xfrm>
                <a:off x="1881166" y="3741016"/>
                <a:ext cx="10333808" cy="1588"/>
              </a:xfrm>
              <a:prstGeom prst="line">
                <a:avLst/>
              </a:prstGeom>
              <a:solidFill>
                <a:schemeClr val="accent1"/>
              </a:solidFill>
              <a:ln w="31750" cap="flat" cmpd="sng" algn="ctr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6" name="Rectangle 5"/>
            <p:cNvSpPr/>
            <p:nvPr/>
          </p:nvSpPr>
          <p:spPr>
            <a:xfrm>
              <a:off x="92964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90678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9525000" y="838200"/>
              <a:ext cx="152400" cy="7620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1333500" y="228600"/>
            <a:ext cx="84201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r>
              <a:rPr lang="en-US" sz="29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9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NGHE VÀ HIỂU CÓ HIỆU QUẢ</a:t>
            </a:r>
          </a:p>
        </p:txBody>
      </p:sp>
    </p:spTree>
    <p:extLst>
      <p:ext uri="{BB962C8B-B14F-4D97-AF65-F5344CB8AC3E}">
        <p14:creationId xmlns:p14="http://schemas.microsoft.com/office/powerpoint/2010/main" val="2038902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57</TotalTime>
  <Words>652</Words>
  <Application>Microsoft Office PowerPoint</Application>
  <PresentationFormat>On-screen Show (4:3)</PresentationFormat>
  <Paragraphs>86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Aspect</vt:lpstr>
      <vt:lpstr>PowerPoint Presentation</vt:lpstr>
      <vt:lpstr>PowerPoint Presentation</vt:lpstr>
      <vt:lpstr>PowerPoint Presentation</vt:lpstr>
      <vt:lpstr>PowerPoint Presentation</vt:lpstr>
      <vt:lpstr>Bảng huấn luyện các kỹ năng giao tiếp (người bình thường)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HP</cp:lastModifiedBy>
  <cp:revision>11</cp:revision>
  <dcterms:created xsi:type="dcterms:W3CDTF">2018-12-05T03:19:56Z</dcterms:created>
  <dcterms:modified xsi:type="dcterms:W3CDTF">2018-12-13T04:35:01Z</dcterms:modified>
</cp:coreProperties>
</file>